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embeddedFontLst>
    <p:embeddedFont>
      <p:font typeface="Morabba" panose="020B0604020202020204" charset="0"/>
      <p:regular r:id="rId16"/>
      <p:bold r:id="rId17"/>
    </p:embeddedFont>
    <p:embeddedFont>
      <p:font typeface="맑은 고딕" panose="020B0503020000020004" pitchFamily="34" charset="-127"/>
      <p:regular r:id="rId18"/>
      <p:bold r:id="rId19"/>
    </p:embeddedFont>
    <p:embeddedFont>
      <p:font typeface="SCSPJH+Morabba-Bold" panose="020B0604020202020204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KQIPPF+Morabba-Regular" panose="020B0604020202020204"/>
      <p:regular r:id="rId25"/>
    </p:embeddedFont>
    <p:embeddedFont>
      <p:font typeface="Gandom WOL" panose="020B0603030804020204" pitchFamily="34" charset="-78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DBF"/>
    <a:srgbClr val="41B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5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1424" y="3573016"/>
            <a:ext cx="2318638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rtl="1">
              <a:defRPr sz="4400" b="1">
                <a:solidFill>
                  <a:schemeClr val="bg1"/>
                </a:solidFill>
                <a:latin typeface="Gandom WOL" panose="020B0603030804020204" pitchFamily="34" charset="-78"/>
                <a:cs typeface="Gandom WOL" panose="020B0603030804020204" pitchFamily="34" charset="-78"/>
              </a:defRPr>
            </a:lvl1pPr>
          </a:lstStyle>
          <a:p>
            <a:r>
              <a:rPr lang="fa-IR" dirty="0"/>
              <a:t>سال 1401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796139" y="3469123"/>
            <a:ext cx="2451989" cy="871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321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4400" dirty="0" smtClean="0">
                <a:solidFill>
                  <a:srgbClr val="42BDBF"/>
                </a:solidFill>
                <a:latin typeface="Gandom WOL" panose="020B0603030804020204" pitchFamily="34" charset="-78"/>
                <a:cs typeface="Gandom WOL" panose="020B0603030804020204" pitchFamily="34" charset="-78"/>
              </a:rPr>
              <a:t>سال 1400</a:t>
            </a:r>
            <a:endParaRPr sz="4400" dirty="0">
              <a:solidFill>
                <a:srgbClr val="42BDBF"/>
              </a:solidFill>
              <a:latin typeface="Gandom WOL" panose="020B0603030804020204" pitchFamily="34" charset="-78"/>
              <a:cs typeface="Gandom WOL" panose="020B0603030804020204" pitchFamily="34" charset="-78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07790" y="3573016"/>
            <a:ext cx="227736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rtl="1">
              <a:defRPr sz="4400" b="1">
                <a:solidFill>
                  <a:srgbClr val="41BDBF"/>
                </a:solidFill>
                <a:latin typeface="Gandom WOL" panose="020B0603030804020204" pitchFamily="34" charset="-78"/>
                <a:cs typeface="Gandom WOL" panose="020B0603030804020204" pitchFamily="34" charset="-78"/>
              </a:defRPr>
            </a:lvl1pPr>
          </a:lstStyle>
          <a:p>
            <a:r>
              <a:rPr lang="fa-IR" dirty="0">
                <a:solidFill>
                  <a:schemeClr val="bg1"/>
                </a:solidFill>
              </a:rPr>
              <a:t>سال 1399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17964" y="286328"/>
            <a:ext cx="7448045" cy="677108"/>
          </a:xfrm>
        </p:spPr>
        <p:txBody>
          <a:bodyPr/>
          <a:lstStyle/>
          <a:p>
            <a:pPr algn="ctr" rtl="1"/>
            <a:r>
              <a:rPr lang="fa-IR" sz="4400" b="1" dirty="0" smtClean="0">
                <a:solidFill>
                  <a:srgbClr val="41BDBF"/>
                </a:solidFill>
                <a:latin typeface="Gandom WOL" panose="020B0603030804020204" pitchFamily="34" charset="-78"/>
                <a:cs typeface="Gandom WOL" panose="020B0603030804020204" pitchFamily="34" charset="-78"/>
              </a:rPr>
              <a:t>سابقه درآمدی شرکت</a:t>
            </a:r>
            <a:endParaRPr lang="en-US" sz="4400" b="1" dirty="0">
              <a:solidFill>
                <a:srgbClr val="41BDBF"/>
              </a:solidFill>
              <a:latin typeface="Gandom WOL" panose="020B0603030804020204" pitchFamily="34" charset="-78"/>
              <a:cs typeface="Gandom WOL" panose="020B0603030804020204" pitchFamily="34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18107" y="3472509"/>
            <a:ext cx="666750" cy="346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KQIPPF+Morabba-Regular"/>
                <a:cs typeface="KQIPPF+Morabba-Regular"/>
              </a:rPr>
              <a:t>.........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89532" y="4012509"/>
            <a:ext cx="723900" cy="346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KQIPPF+Morabba-Regular"/>
                <a:cs typeface="KQIPPF+Morabba-Regular"/>
              </a:rPr>
              <a:t>..........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47607" y="4538898"/>
            <a:ext cx="1004011" cy="432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8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96A270"/>
                </a:solidFill>
                <a:latin typeface="SCSPJH+Morabba-Bold"/>
                <a:cs typeface="SCSPJH+Morabba-Bold"/>
              </a:rPr>
              <a:t>...........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D8CB72-03D7-CABE-97F5-FBD148997FA2}"/>
              </a:ext>
            </a:extLst>
          </p:cNvPr>
          <p:cNvSpPr txBox="1"/>
          <p:nvPr/>
        </p:nvSpPr>
        <p:spPr>
          <a:xfrm>
            <a:off x="487262" y="222365"/>
            <a:ext cx="1111626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4000" b="1" dirty="0" smtClean="0">
                <a:solidFill>
                  <a:srgbClr val="42BDBF"/>
                </a:solidFill>
                <a:latin typeface="Gandom WOL" panose="020B0603030804020204" pitchFamily="34" charset="-78"/>
                <a:cs typeface="Gandom WOL" panose="020B0603030804020204" pitchFamily="34" charset="-78"/>
              </a:rPr>
              <a:t>سرمایه مورد نیاز و موارد مصرف</a:t>
            </a:r>
            <a:endParaRPr lang="fa-IR" sz="4000" b="1" dirty="0">
              <a:solidFill>
                <a:srgbClr val="42BDBF"/>
              </a:solidFill>
              <a:latin typeface="Gandom WOL" panose="020B0603030804020204" pitchFamily="34" charset="-78"/>
              <a:cs typeface="Gandom WOL" panose="020B0603030804020204" pitchFamily="34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2479731"/>
            <a:ext cx="4566300" cy="2828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68085" y="5396707"/>
            <a:ext cx="1184655" cy="564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43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FFFFFF"/>
                </a:solidFill>
                <a:latin typeface="SCSPJH+Morabba-Bold"/>
                <a:cs typeface="SCSPJH+Morabba-Bold"/>
              </a:rPr>
              <a:t>..........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80369" y="5396708"/>
            <a:ext cx="771753" cy="564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43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FFFFFF"/>
                </a:solidFill>
                <a:latin typeface="SCSPJH+Morabba-Bold"/>
                <a:cs typeface="SCSPJH+Morabba-Bold"/>
              </a:rPr>
              <a:t>......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731630" y="5396709"/>
            <a:ext cx="1081430" cy="564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43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FFFFFF"/>
                </a:solidFill>
                <a:latin typeface="SCSPJH+Morabba-Bold"/>
                <a:cs typeface="SCSPJH+Morabba-Bold"/>
              </a:rPr>
              <a:t>.........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086041" y="5396710"/>
            <a:ext cx="1184655" cy="564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43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FFFFFF"/>
                </a:solidFill>
                <a:latin typeface="SCSPJH+Morabba-Bold"/>
                <a:cs typeface="SCSPJH+Morabba-Bold"/>
              </a:rPr>
              <a:t>..........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52C95C-71EA-0176-20FC-F002EA011BBB}"/>
              </a:ext>
            </a:extLst>
          </p:cNvPr>
          <p:cNvSpPr txBox="1"/>
          <p:nvPr/>
        </p:nvSpPr>
        <p:spPr>
          <a:xfrm>
            <a:off x="1722582" y="1358950"/>
            <a:ext cx="8746837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4400" b="1" dirty="0">
                <a:latin typeface="Gandom WOL" panose="020B0603030804020204" pitchFamily="34" charset="-78"/>
                <a:cs typeface="Gandom WOL" panose="020B0603030804020204" pitchFamily="34" charset="-78"/>
              </a:rPr>
              <a:t>شاخص‌های مالی </a:t>
            </a:r>
            <a:r>
              <a:rPr lang="fa-IR" sz="4400" b="1" dirty="0" smtClean="0">
                <a:latin typeface="Gandom WOL" panose="020B0603030804020204" pitchFamily="34" charset="-78"/>
                <a:cs typeface="Gandom WOL" panose="020B0603030804020204" pitchFamily="34" charset="-78"/>
              </a:rPr>
              <a:t>طرح</a:t>
            </a:r>
            <a:r>
              <a:rPr lang="fa-IR" sz="6600" b="1" dirty="0" smtClean="0">
                <a:latin typeface="Gandom WOL" panose="020B0603030804020204" pitchFamily="34" charset="-78"/>
                <a:cs typeface="Gandom WOL" panose="020B0603030804020204" pitchFamily="34" charset="-78"/>
              </a:rPr>
              <a:t/>
            </a:r>
            <a:br>
              <a:rPr lang="fa-IR" sz="6600" b="1" dirty="0" smtClean="0">
                <a:latin typeface="Gandom WOL" panose="020B0603030804020204" pitchFamily="34" charset="-78"/>
                <a:cs typeface="Gandom WOL" panose="020B0603030804020204" pitchFamily="34" charset="-78"/>
              </a:rPr>
            </a:br>
            <a:r>
              <a:rPr lang="fa-IR" sz="2400" dirty="0" smtClean="0">
                <a:latin typeface="Gandom WOL" panose="020B0603030804020204" pitchFamily="34" charset="-78"/>
                <a:cs typeface="Gandom WOL" panose="020B0603030804020204" pitchFamily="34" charset="-78"/>
              </a:rPr>
              <a:t>(در صورت وجود)</a:t>
            </a:r>
            <a:endParaRPr lang="fa-IR" sz="2400" dirty="0">
              <a:latin typeface="Gandom WOL" panose="020B0603030804020204" pitchFamily="34" charset="-78"/>
              <a:cs typeface="Gandom WOL" panose="020B0603030804020204" pitchFamily="34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515F89-E232-249C-3B29-5D54C76937B0}"/>
              </a:ext>
            </a:extLst>
          </p:cNvPr>
          <p:cNvSpPr txBox="1"/>
          <p:nvPr/>
        </p:nvSpPr>
        <p:spPr>
          <a:xfrm>
            <a:off x="8617073" y="3818107"/>
            <a:ext cx="21758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400" b="1" dirty="0">
                <a:latin typeface="Gandom WOL" panose="020B0603030804020204" pitchFamily="34" charset="-78"/>
                <a:cs typeface="Gandom WOL" panose="020B0603030804020204" pitchFamily="34" charset="-78"/>
              </a:rPr>
              <a:t>سرمایه مورد نیاز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58D918-2F8C-4BFD-1B93-9ADB920C8571}"/>
              </a:ext>
            </a:extLst>
          </p:cNvPr>
          <p:cNvSpPr txBox="1"/>
          <p:nvPr/>
        </p:nvSpPr>
        <p:spPr>
          <a:xfrm>
            <a:off x="6211087" y="3818107"/>
            <a:ext cx="21758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b="1" dirty="0">
                <a:latin typeface="Gandom WOL" panose="020B0603030804020204" pitchFamily="34" charset="-78"/>
                <a:cs typeface="Gandom WOL" panose="020B0603030804020204" pitchFamily="34" charset="-78"/>
              </a:rPr>
              <a:t>نرخ تنزیل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714995-1448-24C1-DD23-4B6EF9556DAE}"/>
              </a:ext>
            </a:extLst>
          </p:cNvPr>
          <p:cNvSpPr txBox="1"/>
          <p:nvPr/>
        </p:nvSpPr>
        <p:spPr>
          <a:xfrm>
            <a:off x="3805101" y="3818107"/>
            <a:ext cx="21758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b="1" dirty="0">
                <a:latin typeface="Gandom WOL" panose="020B0603030804020204" pitchFamily="34" charset="-78"/>
                <a:cs typeface="Gandom WOL" panose="020B0603030804020204" pitchFamily="34" charset="-78"/>
              </a:rPr>
              <a:t>نرخ تورم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39C1DC-97C1-8D5D-69C9-40561C16CB21}"/>
              </a:ext>
            </a:extLst>
          </p:cNvPr>
          <p:cNvSpPr txBox="1"/>
          <p:nvPr/>
        </p:nvSpPr>
        <p:spPr>
          <a:xfrm>
            <a:off x="1399115" y="3818107"/>
            <a:ext cx="21758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3200" b="1" dirty="0">
                <a:latin typeface="Morabba" pitchFamily="2" charset="-78"/>
                <a:cs typeface="Morabba" pitchFamily="2" charset="-78"/>
              </a:rPr>
              <a:t>NPV</a:t>
            </a:r>
            <a:endParaRPr lang="fa-IR" sz="3200" b="1" dirty="0">
              <a:latin typeface="Morabba" pitchFamily="2" charset="-78"/>
              <a:cs typeface="Morabb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D8CB72-03D7-CABE-97F5-FBD148997FA2}"/>
              </a:ext>
            </a:extLst>
          </p:cNvPr>
          <p:cNvSpPr txBox="1"/>
          <p:nvPr/>
        </p:nvSpPr>
        <p:spPr>
          <a:xfrm>
            <a:off x="166256" y="416328"/>
            <a:ext cx="11734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4800" b="1" dirty="0" smtClean="0">
                <a:solidFill>
                  <a:srgbClr val="42BDBF"/>
                </a:solidFill>
                <a:latin typeface="Gandom WOL" panose="020B0603030804020204" pitchFamily="34" charset="-78"/>
                <a:cs typeface="Gandom WOL" panose="020B0603030804020204" pitchFamily="34" charset="-78"/>
              </a:rPr>
              <a:t>درآمد و سود قابل تحقق پس از جذب سرمایه </a:t>
            </a:r>
            <a:endParaRPr lang="fa-IR" sz="4800" b="1" dirty="0">
              <a:solidFill>
                <a:srgbClr val="42BDBF"/>
              </a:solidFill>
              <a:latin typeface="Gandom WOL" panose="020B0603030804020204" pitchFamily="34" charset="-78"/>
              <a:cs typeface="Gandom WOL" panose="020B0603030804020204" pitchFamily="34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FA99B-4755-30B4-9CBD-72EBD70986F8}"/>
              </a:ext>
            </a:extLst>
          </p:cNvPr>
          <p:cNvSpPr txBox="1"/>
          <p:nvPr/>
        </p:nvSpPr>
        <p:spPr>
          <a:xfrm>
            <a:off x="398752" y="1897962"/>
            <a:ext cx="5216791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5400" b="1" dirty="0">
                <a:latin typeface="Gandom WOL" panose="020B0603030804020204" pitchFamily="34" charset="-78"/>
                <a:cs typeface="Gandom WOL" panose="020B0603030804020204" pitchFamily="34" charset="-78"/>
              </a:rPr>
              <a:t>با تشکر </a:t>
            </a:r>
            <a:r>
              <a:rPr lang="fa-IR" sz="5400" b="1" dirty="0" smtClean="0">
                <a:latin typeface="Gandom WOL" panose="020B0603030804020204" pitchFamily="34" charset="-78"/>
                <a:cs typeface="Gandom WOL" panose="020B0603030804020204" pitchFamily="34" charset="-78"/>
              </a:rPr>
              <a:t>از</a:t>
            </a:r>
          </a:p>
          <a:p>
            <a:pPr algn="ctr"/>
            <a:r>
              <a:rPr lang="fa-IR" sz="5400" b="1" dirty="0" smtClean="0">
                <a:latin typeface="Gandom WOL" panose="020B0603030804020204" pitchFamily="34" charset="-78"/>
                <a:cs typeface="Gandom WOL" panose="020B0603030804020204" pitchFamily="34" charset="-78"/>
              </a:rPr>
              <a:t>توجه شما</a:t>
            </a:r>
            <a:endParaRPr lang="fa-IR" sz="5400" b="1" dirty="0">
              <a:latin typeface="Gandom WOL" panose="020B0603030804020204" pitchFamily="34" charset="-78"/>
              <a:cs typeface="Gandom WOL" panose="020B0603030804020204" pitchFamily="34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384492" y="4011637"/>
            <a:ext cx="4934671" cy="492443"/>
          </a:xfrm>
        </p:spPr>
        <p:txBody>
          <a:bodyPr/>
          <a:lstStyle/>
          <a:p>
            <a:pPr algn="ctr"/>
            <a:r>
              <a:rPr lang="fa-IR" sz="3200" b="1" dirty="0">
                <a:solidFill>
                  <a:schemeClr val="bg1"/>
                </a:solidFill>
                <a:latin typeface="Gandom WOL" panose="020B0603030804020204" pitchFamily="34" charset="-78"/>
                <a:cs typeface="Gandom WOL" panose="020B0603030804020204" pitchFamily="34" charset="-78"/>
              </a:rPr>
              <a:t>موضوع طرح </a:t>
            </a:r>
            <a:endParaRPr lang="en-US" sz="3200" b="1" dirty="0">
              <a:solidFill>
                <a:schemeClr val="bg1"/>
              </a:solidFill>
              <a:latin typeface="Gandom WOL" panose="020B0603030804020204" pitchFamily="34" charset="-78"/>
              <a:cs typeface="Gandom WOL" panose="020B0603030804020204" pitchFamily="34" charset="-78"/>
            </a:endParaRPr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1311275" y="4011637"/>
            <a:ext cx="4934671" cy="1330037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Morabba" pitchFamily="2" charset="-78"/>
                <a:ea typeface="+mn-ea"/>
                <a:cs typeface="Morabba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3200" b="1" dirty="0">
                <a:solidFill>
                  <a:schemeClr val="bg1"/>
                </a:solidFill>
                <a:latin typeface="Gandom WOL" panose="020B0603030804020204" pitchFamily="34" charset="-78"/>
                <a:cs typeface="Gandom WOL" panose="020B0603030804020204" pitchFamily="34" charset="-78"/>
              </a:rPr>
              <a:t>نام شرکت یا تیم فناور</a:t>
            </a:r>
            <a:endParaRPr lang="en-US" sz="3200" b="1" dirty="0">
              <a:solidFill>
                <a:schemeClr val="bg1"/>
              </a:solidFill>
              <a:latin typeface="Gandom WOL" panose="020B0603030804020204" pitchFamily="34" charset="-78"/>
              <a:cs typeface="Gandom WOL" panose="020B0603030804020204" pitchFamily="34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3823" y="1003301"/>
            <a:ext cx="10673468" cy="2885306"/>
            <a:chOff x="645695" y="1003301"/>
            <a:chExt cx="10673468" cy="28853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r="23232"/>
            <a:stretch/>
          </p:blipFill>
          <p:spPr>
            <a:xfrm>
              <a:off x="645695" y="1003301"/>
              <a:ext cx="10673468" cy="288530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25254" t="10808" r="22668" b="15892"/>
            <a:stretch/>
          </p:blipFill>
          <p:spPr>
            <a:xfrm>
              <a:off x="813099" y="1003301"/>
              <a:ext cx="2486616" cy="26071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80881" y="1936214"/>
            <a:ext cx="906780" cy="407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KQIPPF+Morabba-Regular"/>
                <a:cs typeface="KQIPPF+Morabba-Regular"/>
              </a:rPr>
              <a:t>...........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F38ACE-E628-289E-B902-E632DD5E6475}"/>
              </a:ext>
            </a:extLst>
          </p:cNvPr>
          <p:cNvSpPr txBox="1"/>
          <p:nvPr/>
        </p:nvSpPr>
        <p:spPr>
          <a:xfrm>
            <a:off x="5203761" y="801293"/>
            <a:ext cx="611944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4000" b="1" i="0" kern="1200" dirty="0">
                <a:solidFill>
                  <a:schemeClr val="bg1"/>
                </a:solidFill>
                <a:effectLst/>
                <a:latin typeface="Gandom WOL" panose="020B0603030804020204" pitchFamily="34" charset="-78"/>
                <a:cs typeface="Gandom WOL" panose="020B0603030804020204" pitchFamily="34" charset="-78"/>
              </a:rPr>
              <a:t>معرفی </a:t>
            </a:r>
            <a:r>
              <a:rPr lang="fa-IR" sz="4000" b="1" i="0" kern="1200" dirty="0" smtClean="0">
                <a:solidFill>
                  <a:schemeClr val="bg1"/>
                </a:solidFill>
                <a:effectLst/>
                <a:latin typeface="Gandom WOL" panose="020B0603030804020204" pitchFamily="34" charset="-78"/>
                <a:cs typeface="Gandom WOL" panose="020B0603030804020204" pitchFamily="34" charset="-78"/>
              </a:rPr>
              <a:t>شرکت/هسته فناور</a:t>
            </a:r>
            <a:endParaRPr lang="fa-IR" sz="4000" dirty="0">
              <a:solidFill>
                <a:schemeClr val="bg1"/>
              </a:solidFill>
              <a:latin typeface="Gandom WOL" panose="020B0603030804020204" pitchFamily="34" charset="-78"/>
              <a:cs typeface="Gandom WOL" panose="020B0603030804020204" pitchFamily="34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75116" y="4731770"/>
            <a:ext cx="652462" cy="423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32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KQIPPF+Morabba-Regular"/>
                <a:cs typeface="KQIPPF+Morabba-Regular"/>
              </a:rPr>
              <a:t>.......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60381" y="4731504"/>
            <a:ext cx="795337" cy="423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32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KQIPPF+Morabba-Regular"/>
                <a:cs typeface="KQIPPF+Morabba-Regular"/>
              </a:rPr>
              <a:t>.........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55541" y="5297804"/>
            <a:ext cx="609600" cy="284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KQIPPF+Morabba-Regular"/>
                <a:cs typeface="KQIPPF+Morabba-Regular"/>
              </a:rPr>
              <a:t>..........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83537" y="5297804"/>
            <a:ext cx="655319" cy="284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KQIPPF+Morabba-Regular"/>
                <a:cs typeface="KQIPPF+Morabba-Regular"/>
              </a:rPr>
              <a:t>...........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DFD06470-0BBF-2D71-0615-B437F3A7A9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62616" y="698417"/>
            <a:ext cx="6466766" cy="615553"/>
          </a:xfrm>
        </p:spPr>
        <p:txBody>
          <a:bodyPr/>
          <a:lstStyle/>
          <a:p>
            <a:pPr algn="ctr" rtl="1"/>
            <a:r>
              <a:rPr lang="fa-IR" altLang="ko-KR" sz="4000" b="1" dirty="0">
                <a:solidFill>
                  <a:schemeClr val="bg1"/>
                </a:solidFill>
                <a:latin typeface="Gandom WOL" panose="020B0603030804020204" pitchFamily="34" charset="-78"/>
                <a:cs typeface="Gandom WOL" panose="020B0603030804020204" pitchFamily="34" charset="-78"/>
              </a:rPr>
              <a:t>معرفی نفرات کلیدی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7412" y="1563432"/>
            <a:ext cx="784656" cy="498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2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42BDBF"/>
                </a:solidFill>
                <a:latin typeface="SCSPJH+Morabba-Bold"/>
                <a:cs typeface="SCSPJH+Morabba-Bold"/>
              </a:rPr>
              <a:t>.......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48665" y="1564622"/>
            <a:ext cx="965301" cy="498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2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SCSPJH+Morabba-Bold"/>
                <a:cs typeface="SCSPJH+Morabba-Bold"/>
              </a:rPr>
              <a:t>.........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25954" y="1563432"/>
            <a:ext cx="604012" cy="498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2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42BDBF"/>
                </a:solidFill>
                <a:latin typeface="SCSPJH+Morabba-Bold"/>
                <a:cs typeface="SCSPJH+Morabba-Bold"/>
              </a:rPr>
              <a:t>.....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42369" y="1606007"/>
            <a:ext cx="694334" cy="498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2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SCSPJH+Morabba-Bold"/>
                <a:cs typeface="SCSPJH+Morabba-Bold"/>
              </a:rPr>
              <a:t>......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22210" y="2065084"/>
            <a:ext cx="952500" cy="346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KQIPPF+Morabba-Regular"/>
                <a:cs typeface="KQIPPF+Morabba-Regular"/>
              </a:rPr>
              <a:t>..............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11459" y="2598366"/>
            <a:ext cx="769620" cy="407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42BDBF"/>
                </a:solidFill>
                <a:latin typeface="KQIPPF+Morabba-Regular"/>
                <a:cs typeface="KQIPPF+Morabba-Regular"/>
              </a:rPr>
              <a:t>.........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69968" y="2588829"/>
            <a:ext cx="426720" cy="407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KQIPPF+Morabba-Regular"/>
                <a:cs typeface="KQIPPF+Morabba-Regular"/>
              </a:rPr>
              <a:t>....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953034" y="2587745"/>
            <a:ext cx="838200" cy="407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42BDBF"/>
                </a:solidFill>
                <a:latin typeface="KQIPPF+Morabba-Regular"/>
                <a:cs typeface="KQIPPF+Morabba-Regular"/>
              </a:rPr>
              <a:t>..........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B46689C-4449-49E6-4FB8-14B9C1D58E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0806" y="4348334"/>
            <a:ext cx="9488790" cy="1692771"/>
          </a:xfrm>
        </p:spPr>
        <p:txBody>
          <a:bodyPr/>
          <a:lstStyle/>
          <a:p>
            <a:pPr algn="ctr" rtl="1"/>
            <a:r>
              <a:rPr lang="fa-IR" sz="6600" b="1" dirty="0">
                <a:solidFill>
                  <a:srgbClr val="41BCC1"/>
                </a:solidFill>
                <a:latin typeface="Gandom WOL" panose="020B0603030804020204" pitchFamily="34" charset="-78"/>
                <a:cs typeface="Gandom WOL" panose="020B0603030804020204" pitchFamily="34" charset="-78"/>
              </a:rPr>
              <a:t>معرفی محصولات </a:t>
            </a:r>
          </a:p>
          <a:p>
            <a:pPr algn="ctr" rtl="1"/>
            <a:r>
              <a:rPr lang="fa-IR" sz="4400" dirty="0">
                <a:solidFill>
                  <a:srgbClr val="41BCC1"/>
                </a:solidFill>
                <a:latin typeface="Gandom WOL" panose="020B0603030804020204" pitchFamily="34" charset="-78"/>
                <a:cs typeface="Gandom WOL" panose="020B0603030804020204" pitchFamily="34" charset="-78"/>
              </a:rPr>
              <a:t>فعالیت‌های شرکت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39568" y="1485005"/>
            <a:ext cx="1249680" cy="407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KQIPPF+Morabba-Regular"/>
                <a:cs typeface="KQIPPF+Morabba-Regular"/>
              </a:rPr>
              <a:t>................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F38ACE-E628-289E-B902-E632DD5E6475}"/>
              </a:ext>
            </a:extLst>
          </p:cNvPr>
          <p:cNvSpPr txBox="1"/>
          <p:nvPr/>
        </p:nvSpPr>
        <p:spPr>
          <a:xfrm>
            <a:off x="2147457" y="489191"/>
            <a:ext cx="917575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4400" b="1" i="0" kern="1200" dirty="0" smtClean="0">
                <a:solidFill>
                  <a:schemeClr val="bg1"/>
                </a:solidFill>
                <a:effectLst/>
                <a:latin typeface="Gandom WOL" panose="020B0603030804020204" pitchFamily="34" charset="-78"/>
                <a:cs typeface="Gandom WOL" panose="020B0603030804020204" pitchFamily="34" charset="-78"/>
              </a:rPr>
              <a:t>طرح /محصول/کسب وکار پیشنهادی</a:t>
            </a:r>
            <a:endParaRPr lang="fa-IR" sz="4400" dirty="0">
              <a:solidFill>
                <a:schemeClr val="bg1"/>
              </a:solidFill>
              <a:latin typeface="Gandom WOL" panose="020B0603030804020204" pitchFamily="34" charset="-78"/>
              <a:cs typeface="Gandom WOL" panose="020B0603030804020204" pitchFamily="34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74455" y="1599432"/>
            <a:ext cx="1866900" cy="407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KQIPPF+Morabba-Regular"/>
                <a:cs typeface="KQIPPF+Morabba-Regular"/>
              </a:rPr>
              <a:t>.........................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55604" y="3585031"/>
            <a:ext cx="1221105" cy="377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KQIPPF+Morabba-Regular"/>
                <a:cs typeface="KQIPPF+Morabba-Regular"/>
              </a:rPr>
              <a:t>.................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65819" y="3724462"/>
            <a:ext cx="1158240" cy="377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KQIPPF+Morabba-Regular"/>
                <a:cs typeface="KQIPPF+Morabba-Regular"/>
              </a:rPr>
              <a:t>................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524031" y="5457242"/>
            <a:ext cx="1535430" cy="377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KQIPPF+Morabba-Regular"/>
                <a:cs typeface="KQIPPF+Morabba-Regular"/>
              </a:rPr>
              <a:t>......................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15333" y="5642437"/>
            <a:ext cx="1283969" cy="377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KQIPPF+Morabba-Regular"/>
                <a:cs typeface="KQIPPF+Morabba-Regular"/>
              </a:rPr>
              <a:t>..................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564044" y="5642437"/>
            <a:ext cx="1158240" cy="377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KQIPPF+Morabba-Regular"/>
                <a:cs typeface="KQIPPF+Morabba-Regular"/>
              </a:rPr>
              <a:t>................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94D66053-DE59-4213-05C3-4AB1BF0803B9}"/>
              </a:ext>
            </a:extLst>
          </p:cNvPr>
          <p:cNvSpPr txBox="1">
            <a:spLocks/>
          </p:cNvSpPr>
          <p:nvPr/>
        </p:nvSpPr>
        <p:spPr>
          <a:xfrm>
            <a:off x="1200783" y="487802"/>
            <a:ext cx="9488790" cy="1094508"/>
          </a:xfrm>
          <a:prstGeom prst="rect">
            <a:avLst/>
          </a:prstGeom>
        </p:spPr>
        <p:txBody>
          <a:bodyPr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900" kern="1200">
                <a:solidFill>
                  <a:schemeClr val="tx1"/>
                </a:solidFill>
                <a:latin typeface="+mn-lt"/>
                <a:ea typeface="+mn-ea"/>
                <a:cs typeface="A  Mitra_1 (MRT)" panose="000007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5400" b="1" dirty="0">
                <a:solidFill>
                  <a:schemeClr val="bg1"/>
                </a:solidFill>
                <a:latin typeface="Gandom WOL" panose="020B0603030804020204" pitchFamily="34" charset="-78"/>
                <a:cs typeface="Gandom WOL" panose="020B0603030804020204" pitchFamily="34" charset="-78"/>
              </a:rPr>
              <a:t>مهم ترین مزایای ..........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91986" y="422575"/>
            <a:ext cx="1158240" cy="531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8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KQIPPF+Morabba-Regular"/>
                <a:cs typeface="KQIPPF+Morabba-Regular"/>
              </a:rPr>
              <a:t>...........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67541" y="426180"/>
            <a:ext cx="1066800" cy="531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8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KQIPPF+Morabba-Regular"/>
                <a:cs typeface="KQIPPF+Morabba-Regular"/>
              </a:rPr>
              <a:t>..........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67612" y="459735"/>
            <a:ext cx="1249680" cy="531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8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KQIPPF+Morabba-Regular"/>
                <a:cs typeface="KQIPPF+Morabba-Regular"/>
              </a:rPr>
              <a:t>............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35626" y="1069546"/>
            <a:ext cx="1032510" cy="377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KQIPPF+Morabba-Regular"/>
                <a:cs typeface="KQIPPF+Morabba-Regular"/>
              </a:rPr>
              <a:t>..............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67951" y="1069547"/>
            <a:ext cx="1158240" cy="377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KQIPPF+Morabba-Regular"/>
                <a:cs typeface="KQIPPF+Morabba-Regular"/>
              </a:rPr>
              <a:t>................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665769" y="1069547"/>
            <a:ext cx="1158240" cy="377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KQIPPF+Morabba-Regular"/>
                <a:cs typeface="KQIPPF+Morabba-Regular"/>
              </a:rPr>
              <a:t>................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13933" y="3699816"/>
            <a:ext cx="1158240" cy="531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8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KQIPPF+Morabba-Regular"/>
                <a:cs typeface="KQIPPF+Morabba-Regular"/>
              </a:rPr>
              <a:t>...........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730312" y="3691106"/>
            <a:ext cx="1158240" cy="531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8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KQIPPF+Morabba-Regular"/>
                <a:cs typeface="KQIPPF+Morabba-Regular"/>
              </a:rPr>
              <a:t>...........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720258" y="4369996"/>
            <a:ext cx="1346834" cy="377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KQIPPF+Morabba-Regular"/>
                <a:cs typeface="KQIPPF+Morabba-Regular"/>
              </a:rPr>
              <a:t>...................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870898" y="4369996"/>
            <a:ext cx="969645" cy="377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KQIPPF+Morabba-Regular"/>
                <a:cs typeface="KQIPPF+Morabba-Regular"/>
              </a:rPr>
              <a:t>.............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2CE1A6E7-5446-8CC9-87CD-3A29BAD407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96" y="4474535"/>
            <a:ext cx="4431540" cy="2462213"/>
          </a:xfrm>
        </p:spPr>
        <p:txBody>
          <a:bodyPr/>
          <a:lstStyle/>
          <a:p>
            <a:pPr algn="r" rtl="1"/>
            <a:r>
              <a:rPr lang="fa-IR" sz="4400" b="1" dirty="0">
                <a:solidFill>
                  <a:schemeClr val="bg1"/>
                </a:solidFill>
                <a:latin typeface="Gandom WOL" panose="020B0603030804020204" pitchFamily="34" charset="-78"/>
                <a:cs typeface="Gandom WOL" panose="020B0603030804020204" pitchFamily="34" charset="-78"/>
              </a:rPr>
              <a:t>ویژگی های فنی محصول ............</a:t>
            </a:r>
          </a:p>
          <a:p>
            <a:pPr algn="r" rtl="1"/>
            <a:r>
              <a:rPr lang="fa-IR" sz="2800" i="0" kern="1200" dirty="0">
                <a:solidFill>
                  <a:schemeClr val="bg1"/>
                </a:solidFill>
                <a:effectLst/>
                <a:latin typeface="Gandom WOL" panose="020B0603030804020204" pitchFamily="34" charset="-78"/>
                <a:cs typeface="Gandom WOL" panose="020B0603030804020204" pitchFamily="34" charset="-78"/>
              </a:rPr>
              <a:t>شرکت ...........</a:t>
            </a:r>
            <a:endParaRPr lang="fa-IR" sz="2800" b="1" dirty="0">
              <a:solidFill>
                <a:schemeClr val="bg1"/>
              </a:solidFill>
              <a:latin typeface="Gandom WOL" panose="020B0603030804020204" pitchFamily="34" charset="-78"/>
              <a:cs typeface="Gandom WOL" panose="020B0603030804020204" pitchFamily="34" charset="-78"/>
            </a:endParaRPr>
          </a:p>
          <a:p>
            <a:pPr algn="r" rtl="1"/>
            <a:endParaRPr lang="fa-IR" sz="4400" b="1" dirty="0">
              <a:solidFill>
                <a:schemeClr val="bg1"/>
              </a:solidFill>
              <a:latin typeface="Gandom WOL" panose="020B0603030804020204" pitchFamily="34" charset="-78"/>
              <a:cs typeface="Gandom WOL" panose="020B0603030804020204" pitchFamily="34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38EAF-ED54-8E07-8451-E57E40F5685B}"/>
              </a:ext>
            </a:extLst>
          </p:cNvPr>
          <p:cNvSpPr txBox="1"/>
          <p:nvPr/>
        </p:nvSpPr>
        <p:spPr>
          <a:xfrm>
            <a:off x="1570181" y="286564"/>
            <a:ext cx="874683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6600" b="1" dirty="0" smtClean="0">
                <a:solidFill>
                  <a:srgbClr val="42BDBF"/>
                </a:solidFill>
                <a:latin typeface="Gandom WOL" panose="020B0603030804020204" pitchFamily="34" charset="-78"/>
                <a:cs typeface="Gandom WOL" panose="020B0603030804020204" pitchFamily="34" charset="-78"/>
              </a:rPr>
              <a:t> </a:t>
            </a:r>
            <a:r>
              <a:rPr lang="fa-IR" sz="6600" dirty="0" smtClean="0">
                <a:solidFill>
                  <a:srgbClr val="42BDBF"/>
                </a:solidFill>
                <a:latin typeface="Gandom WOL" panose="020B0603030804020204" pitchFamily="34" charset="-78"/>
                <a:cs typeface="Gandom WOL" panose="020B0603030804020204" pitchFamily="34" charset="-78"/>
              </a:rPr>
              <a:t>بازار محصولات</a:t>
            </a:r>
            <a:endParaRPr lang="fa-IR" sz="6600" dirty="0">
              <a:solidFill>
                <a:srgbClr val="42BDBF"/>
              </a:solidFill>
              <a:latin typeface="Gandom WOL" panose="020B0603030804020204" pitchFamily="34" charset="-78"/>
              <a:cs typeface="Gandom WOL" panose="020B0603030804020204" pitchFamily="34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113</Words>
  <Application>Microsoft Office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Morabba</vt:lpstr>
      <vt:lpstr>맑은 고딕</vt:lpstr>
      <vt:lpstr>SCSPJH+Morabba-Bold</vt:lpstr>
      <vt:lpstr>Calibri</vt:lpstr>
      <vt:lpstr>Arial</vt:lpstr>
      <vt:lpstr>KQIPPF+Morabba-Regular</vt:lpstr>
      <vt:lpstr>Gandom WOL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lastModifiedBy>Mohsen Malakli</cp:lastModifiedBy>
  <cp:revision>10</cp:revision>
  <dcterms:modified xsi:type="dcterms:W3CDTF">2023-08-19T12:44:03Z</dcterms:modified>
</cp:coreProperties>
</file>